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like" charset="1" panose="02000000000000000000"/>
      <p:regular r:id="rId28"/>
    </p:embeddedFont>
    <p:embeddedFont>
      <p:font typeface="Alike Bold" charset="1" panose="02000000000000000000"/>
      <p:regular r:id="rId29"/>
    </p:embeddedFont>
    <p:embeddedFont>
      <p:font typeface="Alike Italics" charset="1" panose="02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4816593" cy="1396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9696"/>
            </a:xfrm>
            <a:custGeom>
              <a:avLst/>
              <a:gdLst/>
              <a:ahLst/>
              <a:cxnLst/>
              <a:rect r="r" b="b" t="t" l="l"/>
              <a:pathLst>
                <a:path h="1396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96"/>
                  </a:lnTo>
                  <a:lnTo>
                    <a:pt x="0" y="139696"/>
                  </a:lnTo>
                  <a:close/>
                </a:path>
              </a:pathLst>
            </a:custGeom>
            <a:solidFill>
              <a:srgbClr val="28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8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76804" y="9778591"/>
            <a:ext cx="439209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D9D9D9"/>
                </a:solidFill>
                <a:latin typeface="Alike"/>
                <a:ea typeface="Alike"/>
                <a:cs typeface="Alike"/>
                <a:sym typeface="Alike"/>
              </a:rPr>
              <a:t>Presented by Satyam Agrawal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98" y="3183092"/>
            <a:ext cx="13776804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Counting the Number of Red Blood Cells and their Circularity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40797" y="2821668"/>
            <a:ext cx="7606407" cy="6169386"/>
          </a:xfrm>
          <a:custGeom>
            <a:avLst/>
            <a:gdLst/>
            <a:ahLst/>
            <a:cxnLst/>
            <a:rect r="r" b="b" t="t" l="l"/>
            <a:pathLst>
              <a:path h="6169386" w="7606407">
                <a:moveTo>
                  <a:pt x="0" y="0"/>
                </a:moveTo>
                <a:lnTo>
                  <a:pt x="7606406" y="0"/>
                </a:lnTo>
                <a:lnTo>
                  <a:pt x="7606406" y="6169385"/>
                </a:lnTo>
                <a:lnTo>
                  <a:pt x="0" y="616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860" t="-122626" r="-994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Binary Thresholding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79348" y="2614087"/>
            <a:ext cx="7846603" cy="6351804"/>
          </a:xfrm>
          <a:custGeom>
            <a:avLst/>
            <a:gdLst/>
            <a:ahLst/>
            <a:cxnLst/>
            <a:rect r="r" b="b" t="t" l="l"/>
            <a:pathLst>
              <a:path h="6351804" w="7846603">
                <a:moveTo>
                  <a:pt x="0" y="0"/>
                </a:moveTo>
                <a:lnTo>
                  <a:pt x="7846603" y="0"/>
                </a:lnTo>
                <a:lnTo>
                  <a:pt x="7846603" y="6351803"/>
                </a:lnTo>
                <a:lnTo>
                  <a:pt x="0" y="635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734" t="-12262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Contour Detection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735580" y="5143500"/>
            <a:ext cx="9654540" cy="87630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7437198" y="4857750"/>
            <a:ext cx="137768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Non-Linear Contours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421526" y="4000500"/>
            <a:ext cx="6720944" cy="114300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7437198" y="3714750"/>
            <a:ext cx="137768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Clustering of Contours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1237" y="2503856"/>
            <a:ext cx="8317027" cy="6754444"/>
          </a:xfrm>
          <a:custGeom>
            <a:avLst/>
            <a:gdLst/>
            <a:ahLst/>
            <a:cxnLst/>
            <a:rect r="r" b="b" t="t" l="l"/>
            <a:pathLst>
              <a:path h="6754444" w="8317027">
                <a:moveTo>
                  <a:pt x="0" y="0"/>
                </a:moveTo>
                <a:lnTo>
                  <a:pt x="8317026" y="0"/>
                </a:lnTo>
                <a:lnTo>
                  <a:pt x="8317026" y="6754444"/>
                </a:lnTo>
                <a:lnTo>
                  <a:pt x="0" y="6754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43" t="-12598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Contour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9448" y="2771775"/>
            <a:ext cx="13776804" cy="426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Constraints on the Contour:</a:t>
            </a:r>
          </a:p>
          <a:p>
            <a:pPr algn="just" marL="863595" indent="-431797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Minimum Size</a:t>
            </a:r>
          </a:p>
          <a:p>
            <a:pPr algn="just" marL="863595" indent="-431797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Maximum Size</a:t>
            </a:r>
          </a:p>
          <a:p>
            <a:pPr algn="just" marL="863595" indent="-431797" lvl="1">
              <a:lnSpc>
                <a:spcPts val="5599"/>
              </a:lnSpc>
              <a:spcBef>
                <a:spcPct val="0"/>
              </a:spcBef>
              <a:buAutoNum type="arabicPeriod" startAt="1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Circularity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515487"/>
            <a:ext cx="16230600" cy="3225832"/>
          </a:xfrm>
          <a:custGeom>
            <a:avLst/>
            <a:gdLst/>
            <a:ahLst/>
            <a:cxnLst/>
            <a:rect r="r" b="b" t="t" l="l"/>
            <a:pathLst>
              <a:path h="3225832" w="16230600">
                <a:moveTo>
                  <a:pt x="0" y="0"/>
                </a:moveTo>
                <a:lnTo>
                  <a:pt x="16230600" y="0"/>
                </a:lnTo>
                <a:lnTo>
                  <a:pt x="16230600" y="3225832"/>
                </a:lnTo>
                <a:lnTo>
                  <a:pt x="0" y="3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69919"/>
            <a:ext cx="16230600" cy="3225832"/>
          </a:xfrm>
          <a:custGeom>
            <a:avLst/>
            <a:gdLst/>
            <a:ahLst/>
            <a:cxnLst/>
            <a:rect r="r" b="b" t="t" l="l"/>
            <a:pathLst>
              <a:path h="3225832" w="16230600">
                <a:moveTo>
                  <a:pt x="0" y="0"/>
                </a:moveTo>
                <a:lnTo>
                  <a:pt x="16230600" y="0"/>
                </a:lnTo>
                <a:lnTo>
                  <a:pt x="16230600" y="3225832"/>
                </a:lnTo>
                <a:lnTo>
                  <a:pt x="0" y="3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Contour Detection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84562" y="3012640"/>
            <a:ext cx="7359728" cy="5787442"/>
          </a:xfrm>
          <a:custGeom>
            <a:avLst/>
            <a:gdLst/>
            <a:ahLst/>
            <a:cxnLst/>
            <a:rect r="r" b="b" t="t" l="l"/>
            <a:pathLst>
              <a:path h="5787442" w="7359728">
                <a:moveTo>
                  <a:pt x="0" y="0"/>
                </a:moveTo>
                <a:lnTo>
                  <a:pt x="7359728" y="0"/>
                </a:lnTo>
                <a:lnTo>
                  <a:pt x="7359728" y="5787441"/>
                </a:lnTo>
                <a:lnTo>
                  <a:pt x="0" y="578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348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Distance Transform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43710" y="3012640"/>
            <a:ext cx="7279801" cy="5787442"/>
          </a:xfrm>
          <a:custGeom>
            <a:avLst/>
            <a:gdLst/>
            <a:ahLst/>
            <a:cxnLst/>
            <a:rect r="r" b="b" t="t" l="l"/>
            <a:pathLst>
              <a:path h="5787442" w="7279801">
                <a:moveTo>
                  <a:pt x="0" y="0"/>
                </a:moveTo>
                <a:lnTo>
                  <a:pt x="7279801" y="0"/>
                </a:lnTo>
                <a:lnTo>
                  <a:pt x="7279801" y="5787441"/>
                </a:lnTo>
                <a:lnTo>
                  <a:pt x="0" y="578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00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47331" y="3003753"/>
            <a:ext cx="6331902" cy="5094397"/>
          </a:xfrm>
          <a:custGeom>
            <a:avLst/>
            <a:gdLst/>
            <a:ahLst/>
            <a:cxnLst/>
            <a:rect r="r" b="b" t="t" l="l"/>
            <a:pathLst>
              <a:path h="5094397" w="6331902">
                <a:moveTo>
                  <a:pt x="0" y="0"/>
                </a:moveTo>
                <a:lnTo>
                  <a:pt x="6331902" y="0"/>
                </a:lnTo>
                <a:lnTo>
                  <a:pt x="6331902" y="5094397"/>
                </a:lnTo>
                <a:lnTo>
                  <a:pt x="0" y="509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Union of Approaches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0070" y="3006506"/>
            <a:ext cx="9359230" cy="614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Result after taking Union of Approaches</a:t>
            </a:r>
          </a:p>
          <a:p>
            <a:pPr algn="l" marL="734058" indent="-367029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Combined Count = 123 compared to the gold annotation of 133 RBCs.</a:t>
            </a:r>
          </a:p>
          <a:p>
            <a:pPr algn="l" marL="734058" indent="-367029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However, on manual inspection, we can see around 15 False Negatives and around 5 False Positives.</a:t>
            </a:r>
          </a:p>
          <a:p>
            <a:pPr algn="l" marL="734058" indent="-367029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Watershed Algorithm to segment was tested to try and solve this gap.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50738" y="2985992"/>
            <a:ext cx="14386523" cy="3884361"/>
          </a:xfrm>
          <a:custGeom>
            <a:avLst/>
            <a:gdLst/>
            <a:ahLst/>
            <a:cxnLst/>
            <a:rect r="r" b="b" t="t" l="l"/>
            <a:pathLst>
              <a:path h="3884361" w="14386523">
                <a:moveTo>
                  <a:pt x="0" y="0"/>
                </a:moveTo>
                <a:lnTo>
                  <a:pt x="14386524" y="0"/>
                </a:lnTo>
                <a:lnTo>
                  <a:pt x="14386524" y="3884362"/>
                </a:lnTo>
                <a:lnTo>
                  <a:pt x="0" y="388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Channel Wise - Watershed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2469" y="8539347"/>
            <a:ext cx="1473017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-- Navya K. T., Nihar Prakash, Keerthana Prasad, Brij Mohan Kumar Singh</a:t>
            </a:r>
            <a:r>
              <a:rPr lang="en-US" sz="2600" i="true">
                <a:solidFill>
                  <a:srgbClr val="000000"/>
                </a:solidFill>
                <a:latin typeface="Alike Italics"/>
                <a:ea typeface="Alike Italics"/>
                <a:cs typeface="Alike Italics"/>
                <a:sym typeface="Alike Italics"/>
              </a:rPr>
              <a:t>, </a:t>
            </a:r>
            <a:r>
              <a:rPr lang="en-US" sz="2600" i="true">
                <a:solidFill>
                  <a:srgbClr val="000000"/>
                </a:solidFill>
                <a:latin typeface="Alike Italics"/>
                <a:ea typeface="Alike Italics"/>
                <a:cs typeface="Alike Italics"/>
                <a:sym typeface="Alike Italics"/>
              </a:rPr>
              <a:t>Red blood cell segmentation and classification using hybrid image processing–SqueezeNet model.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80142" y="3382754"/>
            <a:ext cx="4839372" cy="3641352"/>
          </a:xfrm>
          <a:custGeom>
            <a:avLst/>
            <a:gdLst/>
            <a:ahLst/>
            <a:cxnLst/>
            <a:rect r="r" b="b" t="t" l="l"/>
            <a:pathLst>
              <a:path h="3641352" w="4839372">
                <a:moveTo>
                  <a:pt x="0" y="0"/>
                </a:moveTo>
                <a:lnTo>
                  <a:pt x="4839372" y="0"/>
                </a:lnTo>
                <a:lnTo>
                  <a:pt x="4839372" y="3641352"/>
                </a:lnTo>
                <a:lnTo>
                  <a:pt x="0" y="364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4314" y="3382754"/>
            <a:ext cx="4839372" cy="3641352"/>
          </a:xfrm>
          <a:custGeom>
            <a:avLst/>
            <a:gdLst/>
            <a:ahLst/>
            <a:cxnLst/>
            <a:rect r="r" b="b" t="t" l="l"/>
            <a:pathLst>
              <a:path h="3641352" w="4839372">
                <a:moveTo>
                  <a:pt x="0" y="0"/>
                </a:moveTo>
                <a:lnTo>
                  <a:pt x="4839372" y="0"/>
                </a:lnTo>
                <a:lnTo>
                  <a:pt x="4839372" y="3641352"/>
                </a:lnTo>
                <a:lnTo>
                  <a:pt x="0" y="3641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71637" y="3382754"/>
            <a:ext cx="4839372" cy="3641352"/>
          </a:xfrm>
          <a:custGeom>
            <a:avLst/>
            <a:gdLst/>
            <a:ahLst/>
            <a:cxnLst/>
            <a:rect r="r" b="b" t="t" l="l"/>
            <a:pathLst>
              <a:path h="3641352" w="4839372">
                <a:moveTo>
                  <a:pt x="0" y="0"/>
                </a:moveTo>
                <a:lnTo>
                  <a:pt x="4839372" y="0"/>
                </a:lnTo>
                <a:lnTo>
                  <a:pt x="4839372" y="3641352"/>
                </a:lnTo>
                <a:lnTo>
                  <a:pt x="0" y="364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Channel Wise - Watershed 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9349" y="7341260"/>
            <a:ext cx="3820957" cy="87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3521" y="7341260"/>
            <a:ext cx="3820957" cy="87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78454" y="7341260"/>
            <a:ext cx="3820957" cy="87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B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9149" y="3161756"/>
            <a:ext cx="5141358" cy="3963488"/>
          </a:xfrm>
          <a:custGeom>
            <a:avLst/>
            <a:gdLst/>
            <a:ahLst/>
            <a:cxnLst/>
            <a:rect r="r" b="b" t="t" l="l"/>
            <a:pathLst>
              <a:path h="3963488" w="5141358">
                <a:moveTo>
                  <a:pt x="0" y="0"/>
                </a:moveTo>
                <a:lnTo>
                  <a:pt x="5141358" y="0"/>
                </a:lnTo>
                <a:lnTo>
                  <a:pt x="5141358" y="3963488"/>
                </a:lnTo>
                <a:lnTo>
                  <a:pt x="0" y="3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5705" y="3161756"/>
            <a:ext cx="5141358" cy="3963488"/>
          </a:xfrm>
          <a:custGeom>
            <a:avLst/>
            <a:gdLst/>
            <a:ahLst/>
            <a:cxnLst/>
            <a:rect r="r" b="b" t="t" l="l"/>
            <a:pathLst>
              <a:path h="3963488" w="5141358">
                <a:moveTo>
                  <a:pt x="0" y="0"/>
                </a:moveTo>
                <a:lnTo>
                  <a:pt x="5141357" y="0"/>
                </a:lnTo>
                <a:lnTo>
                  <a:pt x="5141357" y="3963488"/>
                </a:lnTo>
                <a:lnTo>
                  <a:pt x="0" y="3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7062" y="3161756"/>
            <a:ext cx="5141358" cy="3963488"/>
          </a:xfrm>
          <a:custGeom>
            <a:avLst/>
            <a:gdLst/>
            <a:ahLst/>
            <a:cxnLst/>
            <a:rect r="r" b="b" t="t" l="l"/>
            <a:pathLst>
              <a:path h="3963488" w="5141358">
                <a:moveTo>
                  <a:pt x="0" y="0"/>
                </a:moveTo>
                <a:lnTo>
                  <a:pt x="5141358" y="0"/>
                </a:lnTo>
                <a:lnTo>
                  <a:pt x="5141358" y="3963488"/>
                </a:lnTo>
                <a:lnTo>
                  <a:pt x="0" y="3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Channel Wise - Watershed 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9349" y="7331735"/>
            <a:ext cx="3820957" cy="82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R-107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25905" y="7331735"/>
            <a:ext cx="3820957" cy="82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G-111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7263" y="7331735"/>
            <a:ext cx="3820957" cy="82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B-126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8632"/>
            <a:ext cx="8418268" cy="6489668"/>
          </a:xfrm>
          <a:custGeom>
            <a:avLst/>
            <a:gdLst/>
            <a:ahLst/>
            <a:cxnLst/>
            <a:rect r="r" b="b" t="t" l="l"/>
            <a:pathLst>
              <a:path h="6489668" w="8418268">
                <a:moveTo>
                  <a:pt x="0" y="0"/>
                </a:moveTo>
                <a:lnTo>
                  <a:pt x="8418268" y="0"/>
                </a:lnTo>
                <a:lnTo>
                  <a:pt x="8418268" y="6489668"/>
                </a:lnTo>
                <a:lnTo>
                  <a:pt x="0" y="648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Channel Wise - Watershed 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56093" y="2907681"/>
            <a:ext cx="7503207" cy="560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Result after Watershed Algorithm on the Blue Channel</a:t>
            </a:r>
          </a:p>
          <a:p>
            <a:pPr algn="l" marL="734058" indent="-367029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Combined Count = 126 compared to the gold annotation of 133 RBCs.</a:t>
            </a:r>
          </a:p>
          <a:p>
            <a:pPr algn="l" marL="734058" indent="-367029" lvl="1">
              <a:lnSpc>
                <a:spcPts val="4759"/>
              </a:lnSpc>
              <a:spcBef>
                <a:spcPct val="0"/>
              </a:spcBef>
              <a:buAutoNum type="arabicPeriod" startAt="1"/>
            </a:pPr>
            <a:r>
              <a:rPr lang="en-US" sz="33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On manual inspection, we can see around 6 False Negatives and 0 False Positives.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95716"/>
            <a:ext cx="13776804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Objective of the Analysis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Counting the number of RBCs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Approach 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Step 1 - Annotation of Images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Step 2 - Preprocessing the Image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Step 3 - Contour Based Segmentation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Step 4 - Comparison of methods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Step 5 - Watershed Algorithm on RGB Channels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4727" y="2429245"/>
            <a:ext cx="13898547" cy="46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3814">
                <a:solidFill>
                  <a:srgbClr val="000000"/>
                </a:solidFill>
                <a:latin typeface="Alike Bold"/>
                <a:ea typeface="Alike Bold"/>
                <a:cs typeface="Alike Bold"/>
                <a:sym typeface="Alike Bold"/>
              </a:rPr>
              <a:t>What We Did</a:t>
            </a:r>
          </a:p>
          <a:p>
            <a:pPr algn="l" marL="823566" indent="-411783" lvl="1">
              <a:lnSpc>
                <a:spcPts val="5340"/>
              </a:lnSpc>
              <a:buFont typeface="Arial"/>
              <a:buChar char="•"/>
            </a:pPr>
            <a:r>
              <a:rPr lang="en-US" sz="3814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Developed a UI interface for annotating images</a:t>
            </a:r>
          </a:p>
          <a:p>
            <a:pPr algn="l" marL="823566" indent="-411783" lvl="1">
              <a:lnSpc>
                <a:spcPts val="5340"/>
              </a:lnSpc>
              <a:buFont typeface="Arial"/>
              <a:buChar char="•"/>
            </a:pPr>
            <a:r>
              <a:rPr lang="en-US" sz="3814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Annotated a few RBC images for testing purposes</a:t>
            </a:r>
          </a:p>
          <a:p>
            <a:pPr algn="l" marL="823566" indent="-411783" lvl="1">
              <a:lnSpc>
                <a:spcPts val="5340"/>
              </a:lnSpc>
              <a:buFont typeface="Arial"/>
              <a:buChar char="•"/>
            </a:pPr>
            <a:r>
              <a:rPr lang="en-US" sz="3814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Applied preprocessing, binary thresholding, and contour-based segmentation</a:t>
            </a:r>
          </a:p>
          <a:p>
            <a:pPr algn="l" marL="823566" indent="-411783" lvl="1">
              <a:lnSpc>
                <a:spcPts val="5340"/>
              </a:lnSpc>
              <a:buFont typeface="Arial"/>
              <a:buChar char="•"/>
            </a:pPr>
            <a:r>
              <a:rPr lang="en-US" sz="3814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Combined multiple approaches to improve accuracy</a:t>
            </a:r>
          </a:p>
          <a:p>
            <a:pPr algn="l" marL="823566" indent="-411783" lvl="1">
              <a:lnSpc>
                <a:spcPts val="5340"/>
              </a:lnSpc>
              <a:buFont typeface="Arial"/>
              <a:buChar char="•"/>
            </a:pPr>
            <a:r>
              <a:rPr lang="en-US" sz="3814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Tested the Watershed Algorithm across RGB channels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5037" y="2102895"/>
            <a:ext cx="14457926" cy="600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000000"/>
                </a:solidFill>
                <a:latin typeface="Alike Bold"/>
                <a:ea typeface="Alike Bold"/>
                <a:cs typeface="Alike Bold"/>
                <a:sym typeface="Alike Bold"/>
              </a:rPr>
              <a:t>What Worked Best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Watershed Algorithm on the Blue Channel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Detected 126 RBCs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Only 6 false negatives, 0 false positives</a:t>
            </a:r>
          </a:p>
          <a:p>
            <a:pPr algn="l">
              <a:lnSpc>
                <a:spcPts val="5330"/>
              </a:lnSpc>
              <a:spcBef>
                <a:spcPct val="0"/>
              </a:spcBef>
            </a:pPr>
            <a:r>
              <a:rPr lang="en-US" sz="3807">
                <a:solidFill>
                  <a:srgbClr val="000000"/>
                </a:solidFill>
                <a:latin typeface="Alike Bold"/>
                <a:ea typeface="Alike Bold"/>
                <a:cs typeface="Alike Bold"/>
                <a:sym typeface="Alike Bold"/>
              </a:rPr>
              <a:t>Why It Worked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Blue channel gave best contrast between RBCs and background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Enabled clearer boundary separation during segmentation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Significantly reduced noise and overlap errors</a:t>
            </a:r>
          </a:p>
          <a:p>
            <a:pPr algn="l" marL="822005" indent="-411002" lvl="1">
              <a:lnSpc>
                <a:spcPts val="5330"/>
              </a:lnSpc>
              <a:buFont typeface="Arial"/>
              <a:buChar char="•"/>
            </a:pPr>
            <a:r>
              <a:rPr lang="en-US" sz="3807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Use of LED illumination likely enhanced blue channel clarity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50761" y="895350"/>
            <a:ext cx="1478647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Future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0761" y="2597987"/>
            <a:ext cx="14200355" cy="334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54" indent="-411477" lvl="1">
              <a:lnSpc>
                <a:spcPts val="5336"/>
              </a:lnSpc>
              <a:buFont typeface="Arial"/>
              <a:buChar char="•"/>
            </a:pPr>
            <a:r>
              <a:rPr lang="en-US" sz="3811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Create a fully annotated dataset for robust evaluation</a:t>
            </a:r>
          </a:p>
          <a:p>
            <a:pPr algn="l" marL="822954" indent="-411477" lvl="1">
              <a:lnSpc>
                <a:spcPts val="5336"/>
              </a:lnSpc>
              <a:buFont typeface="Arial"/>
              <a:buChar char="•"/>
            </a:pPr>
            <a:r>
              <a:rPr lang="en-US" sz="3811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Explore deep learning-based approaches for segmentation and counting</a:t>
            </a:r>
          </a:p>
          <a:p>
            <a:pPr algn="l" marL="822954" indent="-411477" lvl="1">
              <a:lnSpc>
                <a:spcPts val="5336"/>
              </a:lnSpc>
              <a:buFont typeface="Arial"/>
              <a:buChar char="•"/>
            </a:pPr>
            <a:r>
              <a:rPr lang="en-US" sz="3811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Utilise Hyperspectral information to pave way for spectral based techniques for counting RBCs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01359" y="5407025"/>
            <a:ext cx="3227255" cy="322725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32764" y="5407025"/>
            <a:ext cx="3227255" cy="322725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51125"/>
            <a:ext cx="13776804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Develop and test methods to -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Count the number of RBCs in an image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Determine the circularity of the cells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917102" y="7020653"/>
            <a:ext cx="1684603" cy="0"/>
          </a:xfrm>
          <a:prstGeom prst="line">
            <a:avLst/>
          </a:prstGeom>
          <a:ln cap="flat" w="133350">
            <a:solidFill>
              <a:srgbClr val="8A7E7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43036" y="3301515"/>
            <a:ext cx="1433474" cy="1155300"/>
          </a:xfrm>
          <a:custGeom>
            <a:avLst/>
            <a:gdLst/>
            <a:ahLst/>
            <a:cxnLst/>
            <a:rect r="r" b="b" t="t" l="l"/>
            <a:pathLst>
              <a:path h="1155300" w="1433474">
                <a:moveTo>
                  <a:pt x="0" y="0"/>
                </a:moveTo>
                <a:lnTo>
                  <a:pt x="1433474" y="0"/>
                </a:lnTo>
                <a:lnTo>
                  <a:pt x="1433474" y="1155300"/>
                </a:lnTo>
                <a:lnTo>
                  <a:pt x="0" y="115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01883" y="3007510"/>
            <a:ext cx="2298302" cy="1473906"/>
            <a:chOff x="0" y="0"/>
            <a:chExt cx="3064403" cy="19652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48397" y="0"/>
              <a:ext cx="2416006" cy="1359003"/>
            </a:xfrm>
            <a:custGeom>
              <a:avLst/>
              <a:gdLst/>
              <a:ahLst/>
              <a:cxnLst/>
              <a:rect r="r" b="b" t="t" l="l"/>
              <a:pathLst>
                <a:path h="1359003" w="2416006">
                  <a:moveTo>
                    <a:pt x="0" y="0"/>
                  </a:moveTo>
                  <a:lnTo>
                    <a:pt x="2416006" y="0"/>
                  </a:lnTo>
                  <a:lnTo>
                    <a:pt x="2416006" y="1359003"/>
                  </a:lnTo>
                  <a:lnTo>
                    <a:pt x="0" y="135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7443" y="193078"/>
              <a:ext cx="2416006" cy="1359003"/>
            </a:xfrm>
            <a:custGeom>
              <a:avLst/>
              <a:gdLst/>
              <a:ahLst/>
              <a:cxnLst/>
              <a:rect r="r" b="b" t="t" l="l"/>
              <a:pathLst>
                <a:path h="1359003" w="2416006">
                  <a:moveTo>
                    <a:pt x="0" y="0"/>
                  </a:moveTo>
                  <a:lnTo>
                    <a:pt x="2416006" y="0"/>
                  </a:lnTo>
                  <a:lnTo>
                    <a:pt x="2416006" y="1359003"/>
                  </a:lnTo>
                  <a:lnTo>
                    <a:pt x="0" y="135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30953" y="413128"/>
              <a:ext cx="2416006" cy="1359003"/>
            </a:xfrm>
            <a:custGeom>
              <a:avLst/>
              <a:gdLst/>
              <a:ahLst/>
              <a:cxnLst/>
              <a:rect r="r" b="b" t="t" l="l"/>
              <a:pathLst>
                <a:path h="1359003" w="2416006">
                  <a:moveTo>
                    <a:pt x="0" y="0"/>
                  </a:moveTo>
                  <a:lnTo>
                    <a:pt x="2416006" y="0"/>
                  </a:lnTo>
                  <a:lnTo>
                    <a:pt x="2416006" y="1359003"/>
                  </a:lnTo>
                  <a:lnTo>
                    <a:pt x="0" y="135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06205"/>
              <a:ext cx="2416006" cy="1359003"/>
            </a:xfrm>
            <a:custGeom>
              <a:avLst/>
              <a:gdLst/>
              <a:ahLst/>
              <a:cxnLst/>
              <a:rect r="r" b="b" t="t" l="l"/>
              <a:pathLst>
                <a:path h="1359003" w="2416006">
                  <a:moveTo>
                    <a:pt x="0" y="0"/>
                  </a:moveTo>
                  <a:lnTo>
                    <a:pt x="2416006" y="0"/>
                  </a:lnTo>
                  <a:lnTo>
                    <a:pt x="2416006" y="1359004"/>
                  </a:lnTo>
                  <a:lnTo>
                    <a:pt x="0" y="1359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847849" y="2872809"/>
            <a:ext cx="2626454" cy="1743309"/>
          </a:xfrm>
          <a:custGeom>
            <a:avLst/>
            <a:gdLst/>
            <a:ahLst/>
            <a:cxnLst/>
            <a:rect r="r" b="b" t="t" l="l"/>
            <a:pathLst>
              <a:path h="1743309" w="2626454">
                <a:moveTo>
                  <a:pt x="0" y="0"/>
                </a:moveTo>
                <a:lnTo>
                  <a:pt x="2626454" y="0"/>
                </a:lnTo>
                <a:lnTo>
                  <a:pt x="2626454" y="1743309"/>
                </a:lnTo>
                <a:lnTo>
                  <a:pt x="0" y="1743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17303" y="2842086"/>
            <a:ext cx="2398529" cy="1804756"/>
          </a:xfrm>
          <a:custGeom>
            <a:avLst/>
            <a:gdLst/>
            <a:ahLst/>
            <a:cxnLst/>
            <a:rect r="r" b="b" t="t" l="l"/>
            <a:pathLst>
              <a:path h="1804756" w="2398529">
                <a:moveTo>
                  <a:pt x="0" y="0"/>
                </a:moveTo>
                <a:lnTo>
                  <a:pt x="2398529" y="0"/>
                </a:lnTo>
                <a:lnTo>
                  <a:pt x="2398529" y="1804756"/>
                </a:lnTo>
                <a:lnTo>
                  <a:pt x="0" y="1804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76510" y="6563197"/>
            <a:ext cx="2621893" cy="1972825"/>
          </a:xfrm>
          <a:custGeom>
            <a:avLst/>
            <a:gdLst/>
            <a:ahLst/>
            <a:cxnLst/>
            <a:rect r="r" b="b" t="t" l="l"/>
            <a:pathLst>
              <a:path h="1972825" w="2621893">
                <a:moveTo>
                  <a:pt x="0" y="0"/>
                </a:moveTo>
                <a:lnTo>
                  <a:pt x="2621893" y="0"/>
                </a:lnTo>
                <a:lnTo>
                  <a:pt x="2621893" y="1972825"/>
                </a:lnTo>
                <a:lnTo>
                  <a:pt x="0" y="19728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00184" y="6586057"/>
            <a:ext cx="2592074" cy="1927105"/>
          </a:xfrm>
          <a:custGeom>
            <a:avLst/>
            <a:gdLst/>
            <a:ahLst/>
            <a:cxnLst/>
            <a:rect r="r" b="b" t="t" l="l"/>
            <a:pathLst>
              <a:path h="1927105" w="2592074">
                <a:moveTo>
                  <a:pt x="0" y="0"/>
                </a:moveTo>
                <a:lnTo>
                  <a:pt x="2592075" y="0"/>
                </a:lnTo>
                <a:lnTo>
                  <a:pt x="2592075" y="1927105"/>
                </a:lnTo>
                <a:lnTo>
                  <a:pt x="0" y="1927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0476" t="-7473" r="-10154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29929" y="6540337"/>
            <a:ext cx="2452054" cy="1972825"/>
          </a:xfrm>
          <a:custGeom>
            <a:avLst/>
            <a:gdLst/>
            <a:ahLst/>
            <a:cxnLst/>
            <a:rect r="r" b="b" t="t" l="l"/>
            <a:pathLst>
              <a:path h="1972825" w="2452054">
                <a:moveTo>
                  <a:pt x="0" y="0"/>
                </a:moveTo>
                <a:lnTo>
                  <a:pt x="2452054" y="0"/>
                </a:lnTo>
                <a:lnTo>
                  <a:pt x="2452054" y="1972825"/>
                </a:lnTo>
                <a:lnTo>
                  <a:pt x="0" y="1972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895350"/>
            <a:ext cx="16230600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Counting the number of RBCs - Approach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3251" y="469947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Original Video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07141" y="469947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Frames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81259" y="469947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Annotation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20045" y="469947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Preprocessing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90935" y="851125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Binary Thresholding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99700" y="848839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Contour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59434" y="8488397"/>
            <a:ext cx="27930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2626"/>
                </a:solidFill>
                <a:latin typeface="Alike"/>
                <a:ea typeface="Alike"/>
                <a:cs typeface="Alike"/>
                <a:sym typeface="Alike"/>
              </a:rPr>
              <a:t>Union of Approaches</a:t>
            </a:r>
          </a:p>
        </p:txBody>
      </p:sp>
      <p:sp>
        <p:nvSpPr>
          <p:cNvPr name="AutoShape 26" id="26"/>
          <p:cNvSpPr/>
          <p:nvPr/>
        </p:nvSpPr>
        <p:spPr>
          <a:xfrm>
            <a:off x="4340367" y="3898215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7983601" y="3860115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1722387" y="3879165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>
            <a:off x="15213089" y="3847167"/>
            <a:ext cx="4670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5680142" y="3828117"/>
            <a:ext cx="0" cy="1636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2910881" y="5464692"/>
            <a:ext cx="1279203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2929953" y="5474217"/>
            <a:ext cx="0" cy="1775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2910881" y="7249666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6800465" y="7249666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0492284" y="7249666"/>
            <a:ext cx="697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0542" y="2479531"/>
            <a:ext cx="10286916" cy="6778769"/>
          </a:xfrm>
          <a:custGeom>
            <a:avLst/>
            <a:gdLst/>
            <a:ahLst/>
            <a:cxnLst/>
            <a:rect r="r" b="b" t="t" l="l"/>
            <a:pathLst>
              <a:path h="6778769" w="10286916">
                <a:moveTo>
                  <a:pt x="0" y="0"/>
                </a:moveTo>
                <a:lnTo>
                  <a:pt x="10286916" y="0"/>
                </a:lnTo>
                <a:lnTo>
                  <a:pt x="10286916" y="6778769"/>
                </a:lnTo>
                <a:lnTo>
                  <a:pt x="0" y="6778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0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Annotation of Images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3599" y="3022930"/>
            <a:ext cx="7539804" cy="4241140"/>
          </a:xfrm>
          <a:custGeom>
            <a:avLst/>
            <a:gdLst/>
            <a:ahLst/>
            <a:cxnLst/>
            <a:rect r="r" b="b" t="t" l="l"/>
            <a:pathLst>
              <a:path h="4241140" w="7539804">
                <a:moveTo>
                  <a:pt x="0" y="0"/>
                </a:moveTo>
                <a:lnTo>
                  <a:pt x="7539804" y="0"/>
                </a:lnTo>
                <a:lnTo>
                  <a:pt x="7539804" y="4241140"/>
                </a:lnTo>
                <a:lnTo>
                  <a:pt x="0" y="424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6132" y="3022930"/>
            <a:ext cx="7539804" cy="4241140"/>
          </a:xfrm>
          <a:custGeom>
            <a:avLst/>
            <a:gdLst/>
            <a:ahLst/>
            <a:cxnLst/>
            <a:rect r="r" b="b" t="t" l="l"/>
            <a:pathLst>
              <a:path h="4241140" w="7539804">
                <a:moveTo>
                  <a:pt x="0" y="0"/>
                </a:moveTo>
                <a:lnTo>
                  <a:pt x="7539805" y="0"/>
                </a:lnTo>
                <a:lnTo>
                  <a:pt x="7539805" y="4241140"/>
                </a:lnTo>
                <a:lnTo>
                  <a:pt x="0" y="4241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Annotation of Images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94901" y="7206920"/>
            <a:ext cx="137768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Raw Image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7632" y="7206920"/>
            <a:ext cx="137768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Annotated Image (133 RBCs)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49564" y="3395137"/>
            <a:ext cx="10188872" cy="4212121"/>
          </a:xfrm>
          <a:custGeom>
            <a:avLst/>
            <a:gdLst/>
            <a:ahLst/>
            <a:cxnLst/>
            <a:rect r="r" b="b" t="t" l="l"/>
            <a:pathLst>
              <a:path h="4212121" w="10188872">
                <a:moveTo>
                  <a:pt x="0" y="0"/>
                </a:moveTo>
                <a:lnTo>
                  <a:pt x="10188872" y="0"/>
                </a:lnTo>
                <a:lnTo>
                  <a:pt x="10188872" y="4212120"/>
                </a:lnTo>
                <a:lnTo>
                  <a:pt x="0" y="421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9733" b="-1177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13044" y="3081199"/>
            <a:ext cx="15061912" cy="4124601"/>
            <a:chOff x="0" y="0"/>
            <a:chExt cx="20082550" cy="5499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94183" cy="5499468"/>
            </a:xfrm>
            <a:custGeom>
              <a:avLst/>
              <a:gdLst/>
              <a:ahLst/>
              <a:cxnLst/>
              <a:rect r="r" b="b" t="t" l="l"/>
              <a:pathLst>
                <a:path h="5499468" w="6694183">
                  <a:moveTo>
                    <a:pt x="0" y="0"/>
                  </a:moveTo>
                  <a:lnTo>
                    <a:pt x="6694183" y="0"/>
                  </a:lnTo>
                  <a:lnTo>
                    <a:pt x="6694183" y="5499468"/>
                  </a:lnTo>
                  <a:lnTo>
                    <a:pt x="0" y="5499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9734" t="0" r="0" b="-11936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694183" y="0"/>
              <a:ext cx="6653910" cy="5298104"/>
            </a:xfrm>
            <a:custGeom>
              <a:avLst/>
              <a:gdLst/>
              <a:ahLst/>
              <a:cxnLst/>
              <a:rect r="r" b="b" t="t" l="l"/>
              <a:pathLst>
                <a:path h="5298104" w="6653910">
                  <a:moveTo>
                    <a:pt x="0" y="0"/>
                  </a:moveTo>
                  <a:lnTo>
                    <a:pt x="6653911" y="0"/>
                  </a:lnTo>
                  <a:lnTo>
                    <a:pt x="6653911" y="5298104"/>
                  </a:lnTo>
                  <a:lnTo>
                    <a:pt x="0" y="5298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1548" t="0" r="0" b="-12770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348094" y="0"/>
              <a:ext cx="6734456" cy="5499468"/>
            </a:xfrm>
            <a:custGeom>
              <a:avLst/>
              <a:gdLst/>
              <a:ahLst/>
              <a:cxnLst/>
              <a:rect r="r" b="b" t="t" l="l"/>
              <a:pathLst>
                <a:path h="5499468" w="6734456">
                  <a:moveTo>
                    <a:pt x="0" y="0"/>
                  </a:moveTo>
                  <a:lnTo>
                    <a:pt x="6734456" y="0"/>
                  </a:lnTo>
                  <a:lnTo>
                    <a:pt x="6734456" y="5499468"/>
                  </a:lnTo>
                  <a:lnTo>
                    <a:pt x="0" y="5499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7941" t="0" r="0" b="-11936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6591"/>
            <a:ext cx="18288000" cy="530409"/>
            <a:chOff x="0" y="0"/>
            <a:chExt cx="24384000" cy="7072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707212"/>
              <a:chOff x="0" y="0"/>
              <a:chExt cx="4816593" cy="1396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39696"/>
              </a:xfrm>
              <a:custGeom>
                <a:avLst/>
                <a:gdLst/>
                <a:ahLst/>
                <a:cxnLst/>
                <a:rect r="r" b="b" t="t" l="l"/>
                <a:pathLst>
                  <a:path h="1396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39696"/>
                    </a:lnTo>
                    <a:lnTo>
                      <a:pt x="0" y="139696"/>
                    </a:lnTo>
                    <a:close/>
                  </a:path>
                </a:pathLst>
              </a:custGeom>
              <a:solidFill>
                <a:srgbClr val="28262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816593" cy="187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369073" y="45208"/>
              <a:ext cx="5856129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D9D9D9"/>
                  </a:solidFill>
                  <a:latin typeface="Alike"/>
                  <a:ea typeface="Alike"/>
                  <a:cs typeface="Alike"/>
                  <a:sym typeface="Alike"/>
                </a:rPr>
                <a:t>Presented by Satyam Agrawal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11944" y="2708359"/>
            <a:ext cx="7464112" cy="6025200"/>
          </a:xfrm>
          <a:custGeom>
            <a:avLst/>
            <a:gdLst/>
            <a:ahLst/>
            <a:cxnLst/>
            <a:rect r="r" b="b" t="t" l="l"/>
            <a:pathLst>
              <a:path h="6025200" w="7464112">
                <a:moveTo>
                  <a:pt x="0" y="0"/>
                </a:moveTo>
                <a:lnTo>
                  <a:pt x="7464112" y="0"/>
                </a:lnTo>
                <a:lnTo>
                  <a:pt x="7464112" y="6025201"/>
                </a:lnTo>
                <a:lnTo>
                  <a:pt x="0" y="602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626" r="-19889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5598" y="895350"/>
            <a:ext cx="13776804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82626"/>
                </a:solidFill>
                <a:latin typeface="Alike Bold"/>
                <a:ea typeface="Alike Bold"/>
                <a:cs typeface="Alike Bold"/>
                <a:sym typeface="Alike Bold"/>
              </a:rPr>
              <a:t>Preprocessing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DAGlXMq-ego</dc:identifier>
  <dcterms:modified xsi:type="dcterms:W3CDTF">2011-08-01T06:04:30Z</dcterms:modified>
  <cp:revision>1</cp:revision>
  <dc:title>Your paragraph text</dc:title>
</cp:coreProperties>
</file>